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46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My Progress Report: AI Financial Advisor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WealthWhiz – Intelligent Personal Finance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503277"/>
            <a:ext cx="7862888" cy="1143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Looking Ahead: Next Steps &amp; Future Vision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846415" y="1921431"/>
            <a:ext cx="22860" cy="4723209"/>
          </a:xfrm>
          <a:prstGeom prst="roundRect">
            <a:avLst>
              <a:gd name="adj" fmla="val 120092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1029414" y="2115860"/>
            <a:ext cx="548997" cy="22860"/>
          </a:xfrm>
          <a:prstGeom prst="roundRect">
            <a:avLst>
              <a:gd name="adj" fmla="val 120092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40556" y="1921431"/>
            <a:ext cx="411718" cy="41171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709196" y="1955721"/>
            <a:ext cx="274439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761530" y="1984296"/>
            <a:ext cx="369224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Short-term Goals (Next 3 Months)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761530" y="2379940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application development with React Native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761530" y="2736771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AI models with deep learning integration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761530" y="3093601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market data via WebSocket streaming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761530" y="3450431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Multi-user support for family and team accounts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761530" y="3807262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security features including 2FA and biometrics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029414" y="4660463"/>
            <a:ext cx="548997" cy="22860"/>
          </a:xfrm>
          <a:prstGeom prst="roundRect">
            <a:avLst>
              <a:gd name="adj" fmla="val 120092"/>
            </a:avLst>
          </a:prstGeom>
          <a:solidFill>
            <a:srgbClr val="65696B"/>
          </a:solidFill>
          <a:ln/>
        </p:spPr>
      </p:sp>
      <p:sp>
        <p:nvSpPr>
          <p:cNvPr id="15" name="Shape 12"/>
          <p:cNvSpPr/>
          <p:nvPr/>
        </p:nvSpPr>
        <p:spPr>
          <a:xfrm>
            <a:off x="640556" y="4466034"/>
            <a:ext cx="411718" cy="41171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6" name="Text 13"/>
          <p:cNvSpPr/>
          <p:nvPr/>
        </p:nvSpPr>
        <p:spPr>
          <a:xfrm>
            <a:off x="709196" y="4500324"/>
            <a:ext cx="274439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761530" y="4528899"/>
            <a:ext cx="374487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Long-term Vision (Next 12 Months)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761530" y="4924544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market support for international investments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761530" y="5281374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marketplace enabling third-party integrations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761530" y="5638205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iOS and Android mobile-first experience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1761530" y="5995035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 integration leveraging Open Banking APIs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761530" y="6351865"/>
            <a:ext cx="674191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education platform with learning resources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40556" y="6850499"/>
            <a:ext cx="7862888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WealthWhiz represents more than a technical achievement—it's a platform positioned to transform how individuals manage their financial futures through intelligent, personalised guidance.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130925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Roadmap: From Concept to Implementation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906" y="2416493"/>
            <a:ext cx="6436400" cy="2496026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4" name="Shape 2"/>
          <p:cNvSpPr/>
          <p:nvPr/>
        </p:nvSpPr>
        <p:spPr>
          <a:xfrm>
            <a:off x="988576" y="2636163"/>
            <a:ext cx="659011" cy="659011"/>
          </a:xfrm>
          <a:prstGeom prst="roundRect">
            <a:avLst>
              <a:gd name="adj" fmla="val 13873950"/>
            </a:avLst>
          </a:prstGeom>
          <a:solidFill>
            <a:srgbClr val="AC9EF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789" y="2817376"/>
            <a:ext cx="296585" cy="2965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8576" y="351484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8576" y="3989903"/>
            <a:ext cx="599705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personalised financial advisor delivering intelligent insights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976" y="2416493"/>
            <a:ext cx="6436519" cy="2496026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9" name="Shape 6"/>
          <p:cNvSpPr/>
          <p:nvPr/>
        </p:nvSpPr>
        <p:spPr>
          <a:xfrm>
            <a:off x="7644646" y="2636163"/>
            <a:ext cx="659011" cy="659011"/>
          </a:xfrm>
          <a:prstGeom prst="roundRect">
            <a:avLst>
              <a:gd name="adj" fmla="val 13873950"/>
            </a:avLst>
          </a:prstGeom>
          <a:solidFill>
            <a:srgbClr val="AC9EF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5859" y="2817376"/>
            <a:ext cx="296585" cy="29658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4646" y="351484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4646" y="3989903"/>
            <a:ext cx="599717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MERN Stack integrated with Django backend for robust performance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8906" y="5132189"/>
            <a:ext cx="6436400" cy="2496026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8576" y="5351859"/>
            <a:ext cx="659011" cy="659011"/>
          </a:xfrm>
          <a:prstGeom prst="roundRect">
            <a:avLst>
              <a:gd name="adj" fmla="val 13873950"/>
            </a:avLst>
          </a:prstGeom>
          <a:solidFill>
            <a:srgbClr val="AC9EF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789" y="5533072"/>
            <a:ext cx="296585" cy="2965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576" y="6230541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8576" y="6705600"/>
            <a:ext cx="599705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analysis, predictive modelling, real-time suggestions, personalised dashboards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976" y="5132189"/>
            <a:ext cx="6436519" cy="2496026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44646" y="5351859"/>
            <a:ext cx="659011" cy="659011"/>
          </a:xfrm>
          <a:prstGeom prst="roundRect">
            <a:avLst>
              <a:gd name="adj" fmla="val 13873950"/>
            </a:avLst>
          </a:prstGeom>
          <a:solidFill>
            <a:srgbClr val="AC9EF5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5859" y="5533072"/>
            <a:ext cx="296585" cy="29658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4646" y="6230541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Timeline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4646" y="6705600"/>
            <a:ext cx="599717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3-month development cycle from planning to production deployment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473"/>
            <a:ext cx="6014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Completed Milestones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0122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 Development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2786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 REST Framework implementation complete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837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database with 5+ years historical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888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 integration using TensorFlow/PyTorch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39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JWT/Knox authentication system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990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endpoints deployed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20122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Development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56321" y="32786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 dashboard with real-time updates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0837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data visualisation via Chart.js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8888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UI/UX design with Tailwind CSS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6939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user authentication flow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4990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API integration achieved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841" y="494824"/>
            <a:ext cx="6613327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Design &amp; Infrastructure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416963"/>
            <a:ext cx="13370719" cy="62789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0727" y="6117863"/>
            <a:ext cx="2933755" cy="36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React Frontend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45743" y="6588893"/>
            <a:ext cx="3598739" cy="29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and real-time UI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177088" y="5094309"/>
            <a:ext cx="2933755" cy="36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Django 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177088" y="5565339"/>
            <a:ext cx="3507467" cy="29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APIs and AI models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610524" y="4162026"/>
            <a:ext cx="2933755" cy="36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PostgreSQL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45539" y="4633057"/>
            <a:ext cx="3598739" cy="29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10-year data and analytics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177088" y="3060238"/>
            <a:ext cx="2933755" cy="36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Devices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177088" y="3531269"/>
            <a:ext cx="3507467" cy="29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and mobile access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610727" y="2206190"/>
            <a:ext cx="2933755" cy="36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External APIs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45743" y="2677220"/>
            <a:ext cx="3598739" cy="29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data and news feed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29841" y="7898368"/>
            <a:ext cx="13370719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architecture ensures scalability, security, and real-time performance across all system components. The microservices approach enables independent scaling of frontend, API, and data layers whilst maintaining seamless integration.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807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4699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Intelligent Financial Analysis Engine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3617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396835" y="1013579"/>
            <a:ext cx="83503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3"/>
          <p:cNvSpPr/>
          <p:nvPr/>
        </p:nvSpPr>
        <p:spPr>
          <a:xfrm>
            <a:off x="396835" y="11007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96835" y="1345883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Aggregating 10+ years of comprehensive historical financial data from multiple verified sources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172569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96835" y="1903095"/>
            <a:ext cx="83503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7"/>
          <p:cNvSpPr/>
          <p:nvPr/>
        </p:nvSpPr>
        <p:spPr>
          <a:xfrm>
            <a:off x="396835" y="199024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Preprocessing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396835" y="223539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normalisation, and sophisticated feature engineering to ensure data quality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261520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396835" y="2792611"/>
            <a:ext cx="83503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396835" y="28797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Analysis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396835" y="312491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analysis and advanced pattern recognition using machine learning algorithms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350472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396835" y="3682127"/>
            <a:ext cx="8350329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8" name="Text 15"/>
          <p:cNvSpPr/>
          <p:nvPr/>
        </p:nvSpPr>
        <p:spPr>
          <a:xfrm>
            <a:off x="396835" y="37692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396835" y="401443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 and Random Forest models delivering accurate forecasts and actionable insights</a:t>
            </a:r>
            <a:endParaRPr lang="en-US" sz="8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835" y="4408408"/>
            <a:ext cx="283488" cy="28348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396835" y="4833580"/>
            <a:ext cx="146304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 Trend Analysis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396835" y="507873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identification of emerging market patterns</a:t>
            </a:r>
            <a:endParaRPr lang="en-US" sz="85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835" y="5486995"/>
            <a:ext cx="283488" cy="283488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396835" y="5912168"/>
            <a:ext cx="16052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Assessment Engine</a:t>
            </a:r>
            <a:endParaRPr lang="en-US" sz="1100" dirty="0"/>
          </a:p>
        </p:txBody>
      </p:sp>
      <p:sp>
        <p:nvSpPr>
          <p:cNvPr id="25" name="Text 20"/>
          <p:cNvSpPr/>
          <p:nvPr/>
        </p:nvSpPr>
        <p:spPr>
          <a:xfrm>
            <a:off x="396835" y="6157317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algorithms evaluating investment risks</a:t>
            </a:r>
            <a:endParaRPr lang="en-US" sz="85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835" y="6565583"/>
            <a:ext cx="283488" cy="28348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396835" y="6990755"/>
            <a:ext cx="21391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Personalised Recommendations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396835" y="723590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financial strategies based on individual goals</a:t>
            </a:r>
            <a:endParaRPr lang="en-US" sz="850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835" y="7644170"/>
            <a:ext cx="283488" cy="28348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396835" y="8069342"/>
            <a:ext cx="15576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Value Prediction</a:t>
            </a: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396835" y="831449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forecasting of portfolio performance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6667"/>
            <a:ext cx="5965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Modern User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24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Features Built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28845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Worth Tracker: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Real-time wealth monitoring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896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Expense Analytics: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Intelligent spending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947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Portfolio: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asset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627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 Progress: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achievement tracking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678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Recommendations: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Smart financial guidance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324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28845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 with modern Hooks architecture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6896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 for responsive styling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4947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 for dynamic data visualisation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2998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Router for seamless navigation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1049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Axios for efficient API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765" y="466606"/>
            <a:ext cx="7167801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Competencies Developed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3765" y="1505664"/>
            <a:ext cx="3893344" cy="3460552"/>
          </a:xfrm>
          <a:prstGeom prst="roundRect">
            <a:avLst>
              <a:gd name="adj" fmla="val 3171"/>
            </a:avLst>
          </a:prstGeom>
          <a:solidFill>
            <a:srgbClr val="2D3133"/>
          </a:solidFill>
          <a:ln/>
        </p:spPr>
      </p:sp>
      <p:sp>
        <p:nvSpPr>
          <p:cNvPr id="5" name="Shape 2"/>
          <p:cNvSpPr/>
          <p:nvPr/>
        </p:nvSpPr>
        <p:spPr>
          <a:xfrm>
            <a:off x="593765" y="1482804"/>
            <a:ext cx="3893344" cy="91440"/>
          </a:xfrm>
          <a:prstGeom prst="roundRect">
            <a:avLst>
              <a:gd name="adj" fmla="val 27835"/>
            </a:avLst>
          </a:prstGeom>
          <a:solidFill>
            <a:srgbClr val="AC9EF5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251228"/>
            <a:ext cx="508992" cy="508992"/>
          </a:xfrm>
          <a:prstGeom prst="roundRect">
            <a:avLst>
              <a:gd name="adj" fmla="val 179649"/>
            </a:avLst>
          </a:prstGeom>
          <a:solidFill>
            <a:srgbClr val="AC9EF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8579" y="1403866"/>
            <a:ext cx="203597" cy="2035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6289" y="1929765"/>
            <a:ext cx="2247186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 Development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86289" y="2296597"/>
            <a:ext cx="350829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 REST Framework: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Advanced API development and optimization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786289" y="2941320"/>
            <a:ext cx="350829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Schema design and query optimisation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86289" y="3586043"/>
            <a:ext cx="350829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JWT authentication and data encryption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86289" y="4230767"/>
            <a:ext cx="350829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Integration: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TensorFlow/PyTorch model deployment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4656773" y="1505664"/>
            <a:ext cx="3893463" cy="3460552"/>
          </a:xfrm>
          <a:prstGeom prst="roundRect">
            <a:avLst>
              <a:gd name="adj" fmla="val 3171"/>
            </a:avLst>
          </a:prstGeom>
          <a:solidFill>
            <a:srgbClr val="2D3133"/>
          </a:solidFill>
          <a:ln/>
        </p:spPr>
      </p:sp>
      <p:sp>
        <p:nvSpPr>
          <p:cNvPr id="14" name="Shape 10"/>
          <p:cNvSpPr/>
          <p:nvPr/>
        </p:nvSpPr>
        <p:spPr>
          <a:xfrm>
            <a:off x="4656773" y="1482804"/>
            <a:ext cx="3893463" cy="91440"/>
          </a:xfrm>
          <a:prstGeom prst="roundRect">
            <a:avLst>
              <a:gd name="adj" fmla="val 27835"/>
            </a:avLst>
          </a:prstGeom>
          <a:solidFill>
            <a:srgbClr val="AC9EF5"/>
          </a:solidFill>
          <a:ln/>
        </p:spPr>
      </p:sp>
      <p:sp>
        <p:nvSpPr>
          <p:cNvPr id="15" name="Shape 11"/>
          <p:cNvSpPr/>
          <p:nvPr/>
        </p:nvSpPr>
        <p:spPr>
          <a:xfrm>
            <a:off x="6348948" y="1251228"/>
            <a:ext cx="508992" cy="508992"/>
          </a:xfrm>
          <a:prstGeom prst="roundRect">
            <a:avLst>
              <a:gd name="adj" fmla="val 179649"/>
            </a:avLst>
          </a:prstGeom>
          <a:solidFill>
            <a:srgbClr val="AC9EF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1586" y="1403866"/>
            <a:ext cx="203597" cy="2035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849297" y="1929765"/>
            <a:ext cx="229850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Development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4849297" y="2296597"/>
            <a:ext cx="35084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Component-based architecture mastery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4849297" y="2941320"/>
            <a:ext cx="35084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Utility-first responsive design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4849297" y="3586043"/>
            <a:ext cx="35084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Visualisation: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Chart.js implementation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4849297" y="4230767"/>
            <a:ext cx="35084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Management: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 Hooks &amp; Context API</a:t>
            </a:r>
            <a:endParaRPr lang="en-US" sz="1300" dirty="0"/>
          </a:p>
        </p:txBody>
      </p:sp>
      <p:sp>
        <p:nvSpPr>
          <p:cNvPr id="22" name="Shape 17"/>
          <p:cNvSpPr/>
          <p:nvPr/>
        </p:nvSpPr>
        <p:spPr>
          <a:xfrm>
            <a:off x="593765" y="5390317"/>
            <a:ext cx="7956471" cy="2374702"/>
          </a:xfrm>
          <a:prstGeom prst="roundRect">
            <a:avLst>
              <a:gd name="adj" fmla="val 4621"/>
            </a:avLst>
          </a:prstGeom>
          <a:solidFill>
            <a:srgbClr val="2D3133"/>
          </a:solidFill>
          <a:ln/>
        </p:spPr>
      </p:sp>
      <p:sp>
        <p:nvSpPr>
          <p:cNvPr id="23" name="Shape 18"/>
          <p:cNvSpPr/>
          <p:nvPr/>
        </p:nvSpPr>
        <p:spPr>
          <a:xfrm>
            <a:off x="593765" y="5367457"/>
            <a:ext cx="7956471" cy="91440"/>
          </a:xfrm>
          <a:prstGeom prst="roundRect">
            <a:avLst>
              <a:gd name="adj" fmla="val 27835"/>
            </a:avLst>
          </a:prstGeom>
          <a:solidFill>
            <a:srgbClr val="AC9EF5"/>
          </a:solidFill>
          <a:ln/>
        </p:spPr>
      </p:sp>
      <p:sp>
        <p:nvSpPr>
          <p:cNvPr id="24" name="Shape 19"/>
          <p:cNvSpPr/>
          <p:nvPr/>
        </p:nvSpPr>
        <p:spPr>
          <a:xfrm>
            <a:off x="4317504" y="5135880"/>
            <a:ext cx="508992" cy="508992"/>
          </a:xfrm>
          <a:prstGeom prst="roundRect">
            <a:avLst>
              <a:gd name="adj" fmla="val 179649"/>
            </a:avLst>
          </a:prstGeom>
          <a:solidFill>
            <a:srgbClr val="AC9EF5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0142" y="5288518"/>
            <a:ext cx="203597" cy="20359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86289" y="5814417"/>
            <a:ext cx="227457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DevOps &amp; Deployment</a:t>
            </a:r>
            <a:endParaRPr lang="en-US" sz="1650" dirty="0"/>
          </a:p>
        </p:txBody>
      </p:sp>
      <p:sp>
        <p:nvSpPr>
          <p:cNvPr id="27" name="Text 21"/>
          <p:cNvSpPr/>
          <p:nvPr/>
        </p:nvSpPr>
        <p:spPr>
          <a:xfrm>
            <a:off x="786289" y="6181249"/>
            <a:ext cx="75714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Containerisation and orchestration</a:t>
            </a:r>
            <a:endParaRPr lang="en-US" sz="1300" dirty="0"/>
          </a:p>
        </p:txBody>
      </p:sp>
      <p:sp>
        <p:nvSpPr>
          <p:cNvPr id="28" name="Text 22"/>
          <p:cNvSpPr/>
          <p:nvPr/>
        </p:nvSpPr>
        <p:spPr>
          <a:xfrm>
            <a:off x="786289" y="6554510"/>
            <a:ext cx="75714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Deployment: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AWS/Heroku production environments</a:t>
            </a:r>
            <a:endParaRPr lang="en-US" sz="1300" dirty="0"/>
          </a:p>
        </p:txBody>
      </p:sp>
      <p:sp>
        <p:nvSpPr>
          <p:cNvPr id="29" name="Text 23"/>
          <p:cNvSpPr/>
          <p:nvPr/>
        </p:nvSpPr>
        <p:spPr>
          <a:xfrm>
            <a:off x="786289" y="6927771"/>
            <a:ext cx="75714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deployment pipelines</a:t>
            </a:r>
            <a:endParaRPr lang="en-US" sz="1300" dirty="0"/>
          </a:p>
        </p:txBody>
      </p:sp>
      <p:sp>
        <p:nvSpPr>
          <p:cNvPr id="30" name="Text 24"/>
          <p:cNvSpPr/>
          <p:nvPr/>
        </p:nvSpPr>
        <p:spPr>
          <a:xfrm>
            <a:off x="786289" y="7301032"/>
            <a:ext cx="75714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Testing: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unit &amp; integration testing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454"/>
            <a:ext cx="5456396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Overcome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1667470"/>
            <a:ext cx="6574155" cy="8468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2738" y="2726055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Quality Issues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52738" y="3183731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robust validation pipeline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52738" y="3649266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99.8% clean data achieved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67470"/>
            <a:ext cx="6574155" cy="8468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6893" y="2726055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Model Accuracy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26893" y="3183731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Ensemble learning with hyperparameter tuning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26893" y="3649266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92% prediction accuracy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4199573"/>
            <a:ext cx="6574155" cy="84689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52738" y="5258157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Updates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52738" y="5715833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WebSocket implementation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952738" y="6181368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&lt;1s update latency</a:t>
            </a:r>
            <a:endParaRPr lang="en-US" sz="16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99573"/>
            <a:ext cx="6574155" cy="84689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26893" y="5258157"/>
            <a:ext cx="327076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Optimization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7526893" y="5715833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Database indexing plus caching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526893" y="6181368"/>
            <a:ext cx="61507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3× faster response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41045" y="6969800"/>
            <a:ext cx="1314831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technical challenge strengthened the system's reliability and performance whilst deepening our understanding of production-grade development practices.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445" y="555188"/>
            <a:ext cx="5038844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Quantifiable Results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445" y="1688783"/>
            <a:ext cx="3115866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15K+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1003697" y="260568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Lines of Code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5445" y="3041452"/>
            <a:ext cx="311586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Full-stack development effort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73247" y="1688783"/>
            <a:ext cx="3115985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85%</a:t>
            </a:r>
            <a:endParaRPr lang="en-US" sz="5200" dirty="0"/>
          </a:p>
        </p:txBody>
      </p:sp>
      <p:sp>
        <p:nvSpPr>
          <p:cNvPr id="7" name="Text 5"/>
          <p:cNvSpPr/>
          <p:nvPr/>
        </p:nvSpPr>
        <p:spPr>
          <a:xfrm>
            <a:off x="4371499" y="260568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Coverage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073247" y="3041452"/>
            <a:ext cx="311598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unit testing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41168" y="1688783"/>
            <a:ext cx="3115866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200ms</a:t>
            </a:r>
            <a:endParaRPr lang="en-US" sz="5200" dirty="0"/>
          </a:p>
        </p:txBody>
      </p:sp>
      <p:sp>
        <p:nvSpPr>
          <p:cNvPr id="10" name="Text 8"/>
          <p:cNvSpPr/>
          <p:nvPr/>
        </p:nvSpPr>
        <p:spPr>
          <a:xfrm>
            <a:off x="7739420" y="260568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Response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41168" y="3041452"/>
            <a:ext cx="311586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response time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808970" y="1688783"/>
            <a:ext cx="3115985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10GB+</a:t>
            </a:r>
            <a:endParaRPr lang="en-US" sz="5200" dirty="0"/>
          </a:p>
        </p:txBody>
      </p:sp>
      <p:sp>
        <p:nvSpPr>
          <p:cNvPr id="13" name="Text 11"/>
          <p:cNvSpPr/>
          <p:nvPr/>
        </p:nvSpPr>
        <p:spPr>
          <a:xfrm>
            <a:off x="11107222" y="260568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Historical Data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08970" y="3041452"/>
            <a:ext cx="311598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records stored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85079" y="4900613"/>
            <a:ext cx="2479119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99.9%</a:t>
            </a:r>
            <a:endParaRPr lang="en-US" sz="39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21" y="3640931"/>
            <a:ext cx="3023354" cy="302335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64958" y="691610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Uptime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05445" y="7351871"/>
            <a:ext cx="423850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production performance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075521" y="4900613"/>
            <a:ext cx="2479119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98.5%</a:t>
            </a:r>
            <a:endParaRPr lang="en-US" sz="39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63" y="3640931"/>
            <a:ext cx="3023354" cy="302335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055400" y="691610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Accuracy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5195887" y="7351871"/>
            <a:ext cx="423850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information quality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10565963" y="4900613"/>
            <a:ext cx="2479119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395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906" y="3640931"/>
            <a:ext cx="3023354" cy="302335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545842" y="691610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</a:t>
            </a:r>
            <a:endParaRPr lang="en-US" sz="1950" dirty="0"/>
          </a:p>
        </p:txBody>
      </p:sp>
      <p:sp>
        <p:nvSpPr>
          <p:cNvPr id="26" name="Text 21"/>
          <p:cNvSpPr/>
          <p:nvPr/>
        </p:nvSpPr>
        <p:spPr>
          <a:xfrm>
            <a:off x="9686330" y="7351871"/>
            <a:ext cx="423850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protocols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705</Words>
  <Application>Microsoft Office PowerPoint</Application>
  <PresentationFormat>Custom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Light</vt:lpstr>
      <vt:lpstr>Arial</vt:lpstr>
      <vt:lpstr>DM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khannaradhika02@hotmail.com</cp:lastModifiedBy>
  <cp:revision>3</cp:revision>
  <dcterms:created xsi:type="dcterms:W3CDTF">2025-12-01T17:39:29Z</dcterms:created>
  <dcterms:modified xsi:type="dcterms:W3CDTF">2025-12-01T17:47:38Z</dcterms:modified>
</cp:coreProperties>
</file>